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03" r:id="rId4"/>
  </p:sldMasterIdLst>
  <p:notesMasterIdLst>
    <p:notesMasterId r:id="rId14"/>
  </p:notesMasterIdLst>
  <p:handoutMasterIdLst>
    <p:handoutMasterId r:id="rId15"/>
  </p:handoutMasterIdLst>
  <p:sldIdLst>
    <p:sldId id="1602" r:id="rId5"/>
    <p:sldId id="1598" r:id="rId6"/>
    <p:sldId id="1609" r:id="rId7"/>
    <p:sldId id="1615" r:id="rId8"/>
    <p:sldId id="1616" r:id="rId9"/>
    <p:sldId id="1617" r:id="rId10"/>
    <p:sldId id="1604" r:id="rId11"/>
    <p:sldId id="1579" r:id="rId12"/>
    <p:sldId id="1577" r:id="rId1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matter" id="{40B2B39E-9CDC-46B4-8BD3-EC8784DB9ACA}">
          <p14:sldIdLst>
            <p14:sldId id="1602"/>
            <p14:sldId id="1598"/>
          </p14:sldIdLst>
        </p14:section>
        <p14:section name="Connector Developer Dashboard" id="{FCAE9590-1FC3-4C3E-988E-3DAD4BC4CA4C}">
          <p14:sldIdLst>
            <p14:sldId id="1609"/>
            <p14:sldId id="1615"/>
            <p14:sldId id="1616"/>
          </p14:sldIdLst>
        </p14:section>
        <p14:section name="Connector Submission Checklist" id="{F66CA53F-4E75-4BD2-9F84-0DB7984BCBE1}">
          <p14:sldIdLst>
            <p14:sldId id="1617"/>
          </p14:sldIdLst>
        </p14:section>
        <p14:section name="Summary" id="{2374C0DF-0261-42A5-9F32-BDACB2532B76}">
          <p14:sldIdLst>
            <p14:sldId id="1604"/>
            <p14:sldId id="1579"/>
            <p14:sldId id="15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FFFFFF"/>
    <a:srgbClr val="E4EDF1"/>
    <a:srgbClr val="2F2F2F"/>
    <a:srgbClr val="787878"/>
    <a:srgbClr val="595959"/>
    <a:srgbClr val="A6A6A6"/>
    <a:srgbClr val="7F7F7F"/>
    <a:srgbClr val="00BCF2"/>
    <a:srgbClr val="BCEE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7588" autoAdjust="0"/>
  </p:normalViewPr>
  <p:slideViewPr>
    <p:cSldViewPr snapToGrid="0">
      <p:cViewPr varScale="1">
        <p:scale>
          <a:sx n="97" d="100"/>
          <a:sy n="97" d="100"/>
        </p:scale>
        <p:origin x="1710" y="90"/>
      </p:cViewPr>
      <p:guideLst/>
    </p:cSldViewPr>
  </p:slideViewPr>
  <p:outlineViewPr>
    <p:cViewPr>
      <p:scale>
        <a:sx n="33" d="100"/>
        <a:sy n="33" d="100"/>
      </p:scale>
      <p:origin x="0" y="-147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12/12/2018 11:12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12/12/2018 11:12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361975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12/12/2018 11:12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2440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Provide data in well-defined fields. Rendering is handled by host application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630252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Provide data in well-defined fields. Rendering is handled by host application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12/12/2018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49339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Provide data in well-defined fields. Rendering is handled by host application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13320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When registering your connector:</a:t>
            </a:r>
          </a:p>
          <a:p>
            <a:pPr lvl="1"/>
            <a:r>
              <a:rPr lang="en-US" sz="900" b="0" i="0" kern="1200" dirty="0">
                <a:solidFill>
                  <a:schemeClr val="tx1"/>
                </a:solidFill>
                <a:effectLst/>
                <a:latin typeface="Segoe UI Light" pitchFamily="34" charset="0"/>
                <a:ea typeface="+mn-ea"/>
                <a:cs typeface="+mn-cs"/>
              </a:rPr>
              <a:t>Ensure that the name and logo of your connector does not infringe upon a trademark or copyright of any other product or service.</a:t>
            </a:r>
          </a:p>
          <a:p>
            <a:pPr lvl="1"/>
            <a:r>
              <a:rPr lang="en-US" sz="900" b="0" i="0" kern="1200" dirty="0">
                <a:solidFill>
                  <a:schemeClr val="tx1"/>
                </a:solidFill>
                <a:effectLst/>
                <a:latin typeface="Segoe UI Light" pitchFamily="34" charset="0"/>
                <a:ea typeface="+mn-ea"/>
                <a:cs typeface="+mn-cs"/>
              </a:rPr>
              <a:t>Provide a high quality logo of type jpg, jpeg, </a:t>
            </a:r>
            <a:r>
              <a:rPr lang="en-US" sz="900" b="0" i="0" kern="1200" dirty="0" err="1">
                <a:solidFill>
                  <a:schemeClr val="tx1"/>
                </a:solidFill>
                <a:effectLst/>
                <a:latin typeface="Segoe UI Light" pitchFamily="34" charset="0"/>
                <a:ea typeface="+mn-ea"/>
                <a:cs typeface="+mn-cs"/>
              </a:rPr>
              <a:t>png</a:t>
            </a:r>
            <a:r>
              <a:rPr lang="en-US" sz="900" b="0" i="0" kern="1200" dirty="0">
                <a:solidFill>
                  <a:schemeClr val="tx1"/>
                </a:solidFill>
                <a:effectLst/>
                <a:latin typeface="Segoe UI Light" pitchFamily="34" charset="0"/>
                <a:ea typeface="+mn-ea"/>
                <a:cs typeface="+mn-cs"/>
              </a:rPr>
              <a:t> or gif that is under 60KB in size.</a:t>
            </a:r>
          </a:p>
          <a:p>
            <a:pPr lvl="1"/>
            <a:r>
              <a:rPr lang="en-US" sz="900" b="0" i="0" kern="1200" dirty="0">
                <a:solidFill>
                  <a:schemeClr val="tx1"/>
                </a:solidFill>
                <a:effectLst/>
                <a:latin typeface="Segoe UI Light" pitchFamily="34" charset="0"/>
                <a:ea typeface="+mn-ea"/>
                <a:cs typeface="+mn-cs"/>
              </a:rPr>
              <a:t>Provide a short description of your application (e.g. 'Contoso Helpdesk brings companies &amp; customers together').</a:t>
            </a:r>
          </a:p>
          <a:p>
            <a:pPr lvl="1"/>
            <a:r>
              <a:rPr lang="en-US" sz="900" b="0" i="0" kern="1200" dirty="0">
                <a:solidFill>
                  <a:schemeClr val="tx1"/>
                </a:solidFill>
                <a:effectLst/>
                <a:latin typeface="Segoe UI Light" pitchFamily="34" charset="0"/>
                <a:ea typeface="+mn-ea"/>
                <a:cs typeface="+mn-cs"/>
              </a:rPr>
              <a:t>Provide a detailed description of your connector (e.g. 'The Contoso Helpdesk connector notifies your Office 365 group about activity on your customer's tickets').</a:t>
            </a:r>
          </a:p>
          <a:p>
            <a:pPr lvl="1"/>
            <a:r>
              <a:rPr lang="en-US" sz="900" b="0" i="0" kern="1200" dirty="0">
                <a:solidFill>
                  <a:schemeClr val="tx1"/>
                </a:solidFill>
                <a:effectLst/>
                <a:latin typeface="Segoe UI Light" pitchFamily="34" charset="0"/>
                <a:ea typeface="+mn-ea"/>
                <a:cs typeface="+mn-cs"/>
              </a:rPr>
              <a:t>The landing page for your users is the page where users would be directed to complete the connector configuration. Make sure that you deep link to the page where you have added the connect button. If this is not possible, point this to your documentation page that has detailed on how to setup your connector.</a:t>
            </a:r>
          </a:p>
          <a:p>
            <a:r>
              <a:rPr lang="en-US" sz="900" b="0" i="0" kern="1200" dirty="0">
                <a:solidFill>
                  <a:schemeClr val="tx1"/>
                </a:solidFill>
                <a:effectLst/>
                <a:latin typeface="Segoe UI Light" pitchFamily="34" charset="0"/>
                <a:ea typeface="+mn-ea"/>
                <a:cs typeface="+mn-cs"/>
              </a:rPr>
              <a:t>When publishing your connector to Store:</a:t>
            </a:r>
          </a:p>
          <a:p>
            <a:pPr lvl="1"/>
            <a:r>
              <a:rPr lang="en-US" sz="900" b="0" i="0" kern="1200" dirty="0">
                <a:solidFill>
                  <a:schemeClr val="tx1"/>
                </a:solidFill>
                <a:effectLst/>
                <a:latin typeface="Segoe UI Light" pitchFamily="34" charset="0"/>
                <a:ea typeface="+mn-ea"/>
                <a:cs typeface="+mn-cs"/>
              </a:rPr>
              <a:t>Make sure to fill out step by step instructions and share test account information to let us test your connector.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560919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14801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86899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839777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8.jpg"/><Relationship Id="rId4"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064406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8979627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9199960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291775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7049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911253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2891470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38014350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6837533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62180995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63941924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957976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1200374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3591057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093845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225746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329450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991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367154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70724588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4388730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393894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6781184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9949417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01592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979156445"/>
      </p:ext>
    </p:extLst>
  </p:cSld>
  <p:clrMap bg1="lt1" tx1="dk1" bg2="lt2" tx2="dk2" accent1="accent1" accent2="accent2" accent3="accent3" accent4="accent4" accent5="accent5" accent6="accent6" hlink="hlink" folHlink="folHlink"/>
  <p:sldLayoutIdLst>
    <p:sldLayoutId id="2147484604" r:id="rId1"/>
    <p:sldLayoutId id="2147484607" r:id="rId2"/>
    <p:sldLayoutId id="2147484608" r:id="rId3"/>
    <p:sldLayoutId id="2147484609" r:id="rId4"/>
    <p:sldLayoutId id="2147484610" r:id="rId5"/>
    <p:sldLayoutId id="2147484611" r:id="rId6"/>
    <p:sldLayoutId id="2147484612" r:id="rId7"/>
    <p:sldLayoutId id="2147484613" r:id="rId8"/>
    <p:sldLayoutId id="2147484614" r:id="rId9"/>
    <p:sldLayoutId id="2147484615" r:id="rId10"/>
    <p:sldLayoutId id="2147484616" r:id="rId11"/>
    <p:sldLayoutId id="2147484617" r:id="rId12"/>
    <p:sldLayoutId id="2147484618" r:id="rId13"/>
    <p:sldLayoutId id="2147484619" r:id="rId14"/>
    <p:sldLayoutId id="2147484622" r:id="rId15"/>
    <p:sldLayoutId id="2147484623" r:id="rId16"/>
    <p:sldLayoutId id="2147484624" r:id="rId17"/>
    <p:sldLayoutId id="2147484625" r:id="rId18"/>
    <p:sldLayoutId id="2147484626" r:id="rId19"/>
    <p:sldLayoutId id="2147484627" r:id="rId20"/>
    <p:sldLayoutId id="2147484628" r:id="rId21"/>
    <p:sldLayoutId id="2147484629" r:id="rId22"/>
    <p:sldLayoutId id="2147484630" r:id="rId23"/>
    <p:sldLayoutId id="2147484631" r:id="rId24"/>
    <p:sldLayoutId id="2147484632" r:id="rId25"/>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999458" cy="1828800"/>
          </a:xfrm>
        </p:spPr>
        <p:txBody>
          <a:bodyPr/>
          <a:lstStyle/>
          <a:p>
            <a:r>
              <a:rPr lang="en-US" dirty="0"/>
              <a:t>Build a basic Connector</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r>
              <a:rPr lang="en-US" dirty="0"/>
              <a:t>Connector Registration</a:t>
            </a:r>
          </a:p>
        </p:txBody>
      </p:sp>
    </p:spTree>
    <p:extLst>
      <p:ext uri="{BB962C8B-B14F-4D97-AF65-F5344CB8AC3E}">
        <p14:creationId xmlns:p14="http://schemas.microsoft.com/office/powerpoint/2010/main" val="37425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E99C4E3B-1616-48E8-8693-6C4E1DE00396}"/>
              </a:ext>
            </a:extLst>
          </p:cNvPr>
          <p:cNvSpPr txBox="1">
            <a:spLocks/>
          </p:cNvSpPr>
          <p:nvPr/>
        </p:nvSpPr>
        <p:spPr>
          <a:xfrm>
            <a:off x="465138" y="2853531"/>
            <a:ext cx="3914774" cy="3862387"/>
          </a:xfrm>
          <a:prstGeom prst="rect">
            <a:avLst/>
          </a:prstGeom>
        </p:spPr>
        <p:txBody>
          <a:bodyPr vert="horz" wrap="square" lIns="0" tIns="0" rIns="0" bIns="0" rtlCol="0">
            <a:noAutofit/>
          </a:bodyPr>
          <a:lstStyle>
            <a:lvl1pPr marL="0" marR="0" indent="0" algn="l" defTabSz="517525"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50" baseline="0">
                <a:solidFill>
                  <a:schemeClr val="accent1"/>
                </a:soli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1200"/>
              </a:spcBef>
            </a:pPr>
            <a:r>
              <a:rPr lang="en-US" sz="2000" dirty="0">
                <a:solidFill>
                  <a:srgbClr val="D83B01"/>
                </a:solidFill>
              </a:rPr>
              <a:t>Connectors Developer Dashboard</a:t>
            </a:r>
          </a:p>
          <a:p>
            <a:pPr lvl="0">
              <a:spcBef>
                <a:spcPts val="1200"/>
              </a:spcBef>
            </a:pPr>
            <a:r>
              <a:rPr lang="en-US" sz="2000" dirty="0">
                <a:solidFill>
                  <a:srgbClr val="D83B01"/>
                </a:solidFill>
              </a:rPr>
              <a:t>Connector Submission Checklist</a:t>
            </a:r>
          </a:p>
        </p:txBody>
      </p:sp>
      <p:sp>
        <p:nvSpPr>
          <p:cNvPr id="6" name="Title 3">
            <a:extLst>
              <a:ext uri="{FF2B5EF4-FFF2-40B4-BE49-F238E27FC236}">
                <a16:creationId xmlns:a16="http://schemas.microsoft.com/office/drawing/2014/main" id="{24911FCC-9272-4798-A387-D79B9D44C273}"/>
              </a:ext>
            </a:extLst>
          </p:cNvPr>
          <p:cNvSpPr txBox="1">
            <a:spLocks/>
          </p:cNvSpPr>
          <p:nvPr/>
        </p:nvSpPr>
        <p:spPr>
          <a:xfrm>
            <a:off x="465138" y="1709737"/>
            <a:ext cx="3768932" cy="917575"/>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1800" b="0" kern="1200" cap="none" spc="-50" baseline="0">
                <a:ln w="3175">
                  <a:noFill/>
                </a:ln>
                <a:solidFill>
                  <a:schemeClr val="tx1"/>
                </a:solidFill>
                <a:effectLst/>
                <a:latin typeface="+mj-lt"/>
                <a:ea typeface="+mn-ea"/>
                <a:cs typeface="Segoe UI" pitchFamily="34" charset="0"/>
              </a:defRPr>
            </a:lvl1pPr>
          </a:lstStyle>
          <a:p>
            <a:r>
              <a:rPr lang="en-US" sz="2800" dirty="0"/>
              <a:t>Connector Registration</a:t>
            </a:r>
          </a:p>
        </p:txBody>
      </p:sp>
      <p:pic>
        <p:nvPicPr>
          <p:cNvPr id="3" name="Picture 2" descr="A person using a computer&#10;&#10;Description generated with very high confidence">
            <a:extLst>
              <a:ext uri="{FF2B5EF4-FFF2-40B4-BE49-F238E27FC236}">
                <a16:creationId xmlns:a16="http://schemas.microsoft.com/office/drawing/2014/main" id="{244DBC80-19AA-4F1B-BCF0-8EB36D170D28}"/>
              </a:ext>
            </a:extLst>
          </p:cNvPr>
          <p:cNvPicPr>
            <a:picLocks noChangeAspect="1"/>
          </p:cNvPicPr>
          <p:nvPr/>
        </p:nvPicPr>
        <p:blipFill rotWithShape="1">
          <a:blip r:embed="rId3"/>
          <a:srcRect l="5204" r="24808"/>
          <a:stretch/>
        </p:blipFill>
        <p:spPr>
          <a:xfrm flipH="1">
            <a:off x="5091545" y="0"/>
            <a:ext cx="7344930"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688840-F39A-4A9B-B8CA-BC518B2AD42D}"/>
              </a:ext>
            </a:extLst>
          </p:cNvPr>
          <p:cNvSpPr>
            <a:spLocks noGrp="1"/>
          </p:cNvSpPr>
          <p:nvPr>
            <p:ph type="title"/>
          </p:nvPr>
        </p:nvSpPr>
        <p:spPr/>
        <p:txBody>
          <a:bodyPr/>
          <a:lstStyle/>
          <a:p>
            <a:r>
              <a:rPr lang="en-US" dirty="0"/>
              <a:t>Connectors Developer Dashboard</a:t>
            </a:r>
          </a:p>
        </p:txBody>
      </p:sp>
      <p:sp>
        <p:nvSpPr>
          <p:cNvPr id="8" name="Text Placeholder 7">
            <a:extLst>
              <a:ext uri="{FF2B5EF4-FFF2-40B4-BE49-F238E27FC236}">
                <a16:creationId xmlns:a16="http://schemas.microsoft.com/office/drawing/2014/main" id="{BE567A16-5BA2-4D84-ADAC-D9E5F7FCC91A}"/>
              </a:ext>
            </a:extLst>
          </p:cNvPr>
          <p:cNvSpPr>
            <a:spLocks noGrp="1"/>
          </p:cNvSpPr>
          <p:nvPr>
            <p:ph type="body" sz="quarter" idx="11"/>
          </p:nvPr>
        </p:nvSpPr>
        <p:spPr>
          <a:xfrm>
            <a:off x="465138" y="2005456"/>
            <a:ext cx="5653087" cy="230832"/>
          </a:xfrm>
        </p:spPr>
        <p:txBody>
          <a:bodyPr/>
          <a:lstStyle/>
          <a:p>
            <a:r>
              <a:rPr lang="en-US" sz="1800" dirty="0"/>
              <a:t>New Connector section</a:t>
            </a:r>
          </a:p>
        </p:txBody>
      </p:sp>
      <p:sp>
        <p:nvSpPr>
          <p:cNvPr id="11" name="Text Placeholder 19">
            <a:extLst>
              <a:ext uri="{FF2B5EF4-FFF2-40B4-BE49-F238E27FC236}">
                <a16:creationId xmlns:a16="http://schemas.microsoft.com/office/drawing/2014/main" id="{6328A17F-B808-47FC-B760-533AE0EBA046}"/>
              </a:ext>
            </a:extLst>
          </p:cNvPr>
          <p:cNvSpPr txBox="1">
            <a:spLocks/>
          </p:cNvSpPr>
          <p:nvPr/>
        </p:nvSpPr>
        <p:spPr>
          <a:xfrm>
            <a:off x="295017" y="1298455"/>
            <a:ext cx="8988131" cy="461665"/>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mn-lt"/>
              </a:rPr>
              <a:t>Register a Connector</a:t>
            </a:r>
          </a:p>
        </p:txBody>
      </p:sp>
      <p:pic>
        <p:nvPicPr>
          <p:cNvPr id="5" name="Picture 4">
            <a:extLst>
              <a:ext uri="{FF2B5EF4-FFF2-40B4-BE49-F238E27FC236}">
                <a16:creationId xmlns:a16="http://schemas.microsoft.com/office/drawing/2014/main" id="{6A8B9013-FE0B-48E6-A582-95C4FF06D0AC}"/>
              </a:ext>
            </a:extLst>
          </p:cNvPr>
          <p:cNvPicPr>
            <a:picLocks noChangeAspect="1"/>
          </p:cNvPicPr>
          <p:nvPr/>
        </p:nvPicPr>
        <p:blipFill>
          <a:blip r:embed="rId3"/>
          <a:stretch>
            <a:fillRect/>
          </a:stretch>
        </p:blipFill>
        <p:spPr>
          <a:xfrm>
            <a:off x="6857496" y="838360"/>
            <a:ext cx="4647619" cy="5704762"/>
          </a:xfrm>
          <a:prstGeom prst="rect">
            <a:avLst/>
          </a:prstGeom>
        </p:spPr>
      </p:pic>
      <p:graphicFrame>
        <p:nvGraphicFramePr>
          <p:cNvPr id="6" name="Table 5">
            <a:extLst>
              <a:ext uri="{FF2B5EF4-FFF2-40B4-BE49-F238E27FC236}">
                <a16:creationId xmlns:a16="http://schemas.microsoft.com/office/drawing/2014/main" id="{707C3459-6A87-46CE-A388-D597F0ACBB1C}"/>
              </a:ext>
            </a:extLst>
          </p:cNvPr>
          <p:cNvGraphicFramePr>
            <a:graphicFrameLocks noGrp="1"/>
          </p:cNvGraphicFramePr>
          <p:nvPr>
            <p:extLst>
              <p:ext uri="{D42A27DB-BD31-4B8C-83A1-F6EECF244321}">
                <p14:modId xmlns:p14="http://schemas.microsoft.com/office/powerpoint/2010/main" val="4210138012"/>
              </p:ext>
            </p:extLst>
          </p:nvPr>
        </p:nvGraphicFramePr>
        <p:xfrm>
          <a:off x="465138" y="2430234"/>
          <a:ext cx="5653088" cy="2763520"/>
        </p:xfrm>
        <a:graphic>
          <a:graphicData uri="http://schemas.openxmlformats.org/drawingml/2006/table">
            <a:tbl>
              <a:tblPr firstRow="1" bandRow="1">
                <a:tableStyleId>{5C22544A-7EE6-4342-B048-85BDC9FD1C3A}</a:tableStyleId>
              </a:tblPr>
              <a:tblGrid>
                <a:gridCol w="2383570">
                  <a:extLst>
                    <a:ext uri="{9D8B030D-6E8A-4147-A177-3AD203B41FA5}">
                      <a16:colId xmlns:a16="http://schemas.microsoft.com/office/drawing/2014/main" val="832506596"/>
                    </a:ext>
                  </a:extLst>
                </a:gridCol>
                <a:gridCol w="3269518">
                  <a:extLst>
                    <a:ext uri="{9D8B030D-6E8A-4147-A177-3AD203B41FA5}">
                      <a16:colId xmlns:a16="http://schemas.microsoft.com/office/drawing/2014/main" val="1634346996"/>
                    </a:ext>
                  </a:extLst>
                </a:gridCol>
              </a:tblGrid>
              <a:tr h="370840">
                <a:tc>
                  <a:txBody>
                    <a:bodyPr/>
                    <a:lstStyle/>
                    <a:p>
                      <a:r>
                        <a:rPr lang="en-US" dirty="0"/>
                        <a:t>Field</a:t>
                      </a:r>
                    </a:p>
                  </a:txBody>
                  <a:tcPr/>
                </a:tc>
                <a:tc>
                  <a:txBody>
                    <a:bodyPr/>
                    <a:lstStyle/>
                    <a:p>
                      <a:r>
                        <a:rPr lang="en-US" dirty="0"/>
                        <a:t>Notes</a:t>
                      </a:r>
                    </a:p>
                  </a:txBody>
                  <a:tcPr/>
                </a:tc>
                <a:extLst>
                  <a:ext uri="{0D108BD9-81ED-4DB2-BD59-A6C34878D82A}">
                    <a16:rowId xmlns:a16="http://schemas.microsoft.com/office/drawing/2014/main" val="12400681"/>
                  </a:ext>
                </a:extLst>
              </a:tr>
              <a:tr h="370840">
                <a:tc>
                  <a:txBody>
                    <a:bodyPr/>
                    <a:lstStyle/>
                    <a:p>
                      <a:r>
                        <a:rPr lang="en-US" dirty="0"/>
                        <a:t>Connector Name</a:t>
                      </a:r>
                    </a:p>
                  </a:txBody>
                  <a:tcPr/>
                </a:tc>
                <a:tc>
                  <a:txBody>
                    <a:bodyPr/>
                    <a:lstStyle/>
                    <a:p>
                      <a:r>
                        <a:rPr lang="en-US" dirty="0"/>
                        <a:t>Shown in connector list</a:t>
                      </a:r>
                    </a:p>
                  </a:txBody>
                  <a:tcPr/>
                </a:tc>
                <a:extLst>
                  <a:ext uri="{0D108BD9-81ED-4DB2-BD59-A6C34878D82A}">
                    <a16:rowId xmlns:a16="http://schemas.microsoft.com/office/drawing/2014/main" val="3572298651"/>
                  </a:ext>
                </a:extLst>
              </a:tr>
              <a:tr h="370840">
                <a:tc>
                  <a:txBody>
                    <a:bodyPr/>
                    <a:lstStyle/>
                    <a:p>
                      <a:r>
                        <a:rPr lang="en-US" dirty="0"/>
                        <a:t>Logo</a:t>
                      </a:r>
                    </a:p>
                  </a:txBody>
                  <a:tcPr/>
                </a:tc>
                <a:tc>
                  <a:txBody>
                    <a:bodyPr/>
                    <a:lstStyle/>
                    <a:p>
                      <a:r>
                        <a:rPr lang="en-US" dirty="0"/>
                        <a:t>Shown in connector list</a:t>
                      </a:r>
                    </a:p>
                  </a:txBody>
                  <a:tcPr/>
                </a:tc>
                <a:extLst>
                  <a:ext uri="{0D108BD9-81ED-4DB2-BD59-A6C34878D82A}">
                    <a16:rowId xmlns:a16="http://schemas.microsoft.com/office/drawing/2014/main" val="2934312754"/>
                  </a:ext>
                </a:extLst>
              </a:tr>
              <a:tr h="370840">
                <a:tc>
                  <a:txBody>
                    <a:bodyPr/>
                    <a:lstStyle/>
                    <a:p>
                      <a:r>
                        <a:rPr lang="en-US" dirty="0"/>
                        <a:t>Short description</a:t>
                      </a:r>
                    </a:p>
                  </a:txBody>
                  <a:tcPr/>
                </a:tc>
                <a:tc>
                  <a:txBody>
                    <a:bodyPr/>
                    <a:lstStyle/>
                    <a:p>
                      <a:r>
                        <a:rPr lang="en-US" dirty="0"/>
                        <a:t>Shown in connector list</a:t>
                      </a:r>
                    </a:p>
                  </a:txBody>
                  <a:tcPr/>
                </a:tc>
                <a:extLst>
                  <a:ext uri="{0D108BD9-81ED-4DB2-BD59-A6C34878D82A}">
                    <a16:rowId xmlns:a16="http://schemas.microsoft.com/office/drawing/2014/main" val="2515666059"/>
                  </a:ext>
                </a:extLst>
              </a:tr>
              <a:tr h="370840">
                <a:tc>
                  <a:txBody>
                    <a:bodyPr/>
                    <a:lstStyle/>
                    <a:p>
                      <a:r>
                        <a:rPr lang="en-US" dirty="0"/>
                        <a:t>Detailed description</a:t>
                      </a:r>
                    </a:p>
                  </a:txBody>
                  <a:tcPr/>
                </a:tc>
                <a:tc>
                  <a:txBody>
                    <a:bodyPr/>
                    <a:lstStyle/>
                    <a:p>
                      <a:r>
                        <a:rPr lang="en-US" dirty="0"/>
                        <a:t>Shown when adding / configuring a connector</a:t>
                      </a:r>
                    </a:p>
                  </a:txBody>
                  <a:tcPr/>
                </a:tc>
                <a:extLst>
                  <a:ext uri="{0D108BD9-81ED-4DB2-BD59-A6C34878D82A}">
                    <a16:rowId xmlns:a16="http://schemas.microsoft.com/office/drawing/2014/main" val="370830287"/>
                  </a:ext>
                </a:extLst>
              </a:tr>
              <a:tr h="370840">
                <a:tc>
                  <a:txBody>
                    <a:bodyPr/>
                    <a:lstStyle/>
                    <a:p>
                      <a:r>
                        <a:rPr lang="en-US" dirty="0"/>
                        <a:t>Company website</a:t>
                      </a:r>
                    </a:p>
                  </a:txBody>
                  <a:tcPr/>
                </a:tc>
                <a:tc>
                  <a:txBody>
                    <a:bodyPr/>
                    <a:lstStyle/>
                    <a:p>
                      <a:r>
                        <a:rPr lang="en-US" dirty="0"/>
                        <a:t>Shown when adding / configuring a connector</a:t>
                      </a:r>
                    </a:p>
                  </a:txBody>
                  <a:tcPr/>
                </a:tc>
                <a:extLst>
                  <a:ext uri="{0D108BD9-81ED-4DB2-BD59-A6C34878D82A}">
                    <a16:rowId xmlns:a16="http://schemas.microsoft.com/office/drawing/2014/main" val="3723431544"/>
                  </a:ext>
                </a:extLst>
              </a:tr>
            </a:tbl>
          </a:graphicData>
        </a:graphic>
      </p:graphicFrame>
    </p:spTree>
    <p:extLst>
      <p:ext uri="{BB962C8B-B14F-4D97-AF65-F5344CB8AC3E}">
        <p14:creationId xmlns:p14="http://schemas.microsoft.com/office/powerpoint/2010/main" val="7059517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688840-F39A-4A9B-B8CA-BC518B2AD42D}"/>
              </a:ext>
            </a:extLst>
          </p:cNvPr>
          <p:cNvSpPr>
            <a:spLocks noGrp="1"/>
          </p:cNvSpPr>
          <p:nvPr>
            <p:ph type="title"/>
          </p:nvPr>
        </p:nvSpPr>
        <p:spPr/>
        <p:txBody>
          <a:bodyPr/>
          <a:lstStyle/>
          <a:p>
            <a:r>
              <a:rPr lang="en-US" dirty="0"/>
              <a:t>Connectors Developer Dashboard</a:t>
            </a:r>
          </a:p>
        </p:txBody>
      </p:sp>
      <p:sp>
        <p:nvSpPr>
          <p:cNvPr id="8" name="Text Placeholder 7">
            <a:extLst>
              <a:ext uri="{FF2B5EF4-FFF2-40B4-BE49-F238E27FC236}">
                <a16:creationId xmlns:a16="http://schemas.microsoft.com/office/drawing/2014/main" id="{BE567A16-5BA2-4D84-ADAC-D9E5F7FCC91A}"/>
              </a:ext>
            </a:extLst>
          </p:cNvPr>
          <p:cNvSpPr>
            <a:spLocks noGrp="1"/>
          </p:cNvSpPr>
          <p:nvPr>
            <p:ph type="body" sz="quarter" idx="11"/>
          </p:nvPr>
        </p:nvSpPr>
        <p:spPr>
          <a:xfrm>
            <a:off x="465138" y="2005456"/>
            <a:ext cx="5653087" cy="230832"/>
          </a:xfrm>
        </p:spPr>
        <p:txBody>
          <a:bodyPr/>
          <a:lstStyle/>
          <a:p>
            <a:r>
              <a:rPr lang="en-US" sz="1800" dirty="0"/>
              <a:t>New Connector section - continued</a:t>
            </a:r>
          </a:p>
        </p:txBody>
      </p:sp>
      <p:sp>
        <p:nvSpPr>
          <p:cNvPr id="11" name="Text Placeholder 19">
            <a:extLst>
              <a:ext uri="{FF2B5EF4-FFF2-40B4-BE49-F238E27FC236}">
                <a16:creationId xmlns:a16="http://schemas.microsoft.com/office/drawing/2014/main" id="{6328A17F-B808-47FC-B760-533AE0EBA046}"/>
              </a:ext>
            </a:extLst>
          </p:cNvPr>
          <p:cNvSpPr txBox="1">
            <a:spLocks/>
          </p:cNvSpPr>
          <p:nvPr/>
        </p:nvSpPr>
        <p:spPr>
          <a:xfrm>
            <a:off x="295017" y="1298455"/>
            <a:ext cx="8988131" cy="461665"/>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mn-lt"/>
              </a:rPr>
              <a:t>Register a Connector</a:t>
            </a:r>
          </a:p>
        </p:txBody>
      </p:sp>
      <p:graphicFrame>
        <p:nvGraphicFramePr>
          <p:cNvPr id="6" name="Table 5">
            <a:extLst>
              <a:ext uri="{FF2B5EF4-FFF2-40B4-BE49-F238E27FC236}">
                <a16:creationId xmlns:a16="http://schemas.microsoft.com/office/drawing/2014/main" id="{707C3459-6A87-46CE-A388-D597F0ACBB1C}"/>
              </a:ext>
            </a:extLst>
          </p:cNvPr>
          <p:cNvGraphicFramePr>
            <a:graphicFrameLocks noGrp="1"/>
          </p:cNvGraphicFramePr>
          <p:nvPr>
            <p:extLst>
              <p:ext uri="{D42A27DB-BD31-4B8C-83A1-F6EECF244321}">
                <p14:modId xmlns:p14="http://schemas.microsoft.com/office/powerpoint/2010/main" val="3026216533"/>
              </p:ext>
            </p:extLst>
          </p:nvPr>
        </p:nvGraphicFramePr>
        <p:xfrm>
          <a:off x="465137" y="2430234"/>
          <a:ext cx="6515765" cy="2021840"/>
        </p:xfrm>
        <a:graphic>
          <a:graphicData uri="http://schemas.openxmlformats.org/drawingml/2006/table">
            <a:tbl>
              <a:tblPr firstRow="1" bandRow="1">
                <a:tableStyleId>{5C22544A-7EE6-4342-B048-85BDC9FD1C3A}</a:tableStyleId>
              </a:tblPr>
              <a:tblGrid>
                <a:gridCol w="3389108">
                  <a:extLst>
                    <a:ext uri="{9D8B030D-6E8A-4147-A177-3AD203B41FA5}">
                      <a16:colId xmlns:a16="http://schemas.microsoft.com/office/drawing/2014/main" val="832506596"/>
                    </a:ext>
                  </a:extLst>
                </a:gridCol>
                <a:gridCol w="3126657">
                  <a:extLst>
                    <a:ext uri="{9D8B030D-6E8A-4147-A177-3AD203B41FA5}">
                      <a16:colId xmlns:a16="http://schemas.microsoft.com/office/drawing/2014/main" val="1634346996"/>
                    </a:ext>
                  </a:extLst>
                </a:gridCol>
              </a:tblGrid>
              <a:tr h="370840">
                <a:tc>
                  <a:txBody>
                    <a:bodyPr/>
                    <a:lstStyle/>
                    <a:p>
                      <a:r>
                        <a:rPr lang="en-US" dirty="0"/>
                        <a:t>Field</a:t>
                      </a:r>
                    </a:p>
                  </a:txBody>
                  <a:tcPr/>
                </a:tc>
                <a:tc>
                  <a:txBody>
                    <a:bodyPr/>
                    <a:lstStyle/>
                    <a:p>
                      <a:r>
                        <a:rPr lang="en-US" dirty="0"/>
                        <a:t>Notes</a:t>
                      </a:r>
                    </a:p>
                  </a:txBody>
                  <a:tcPr/>
                </a:tc>
                <a:extLst>
                  <a:ext uri="{0D108BD9-81ED-4DB2-BD59-A6C34878D82A}">
                    <a16:rowId xmlns:a16="http://schemas.microsoft.com/office/drawing/2014/main" val="12400681"/>
                  </a:ext>
                </a:extLst>
              </a:tr>
              <a:tr h="370840">
                <a:tc>
                  <a:txBody>
                    <a:bodyPr/>
                    <a:lstStyle/>
                    <a:p>
                      <a:r>
                        <a:rPr lang="en-US" dirty="0"/>
                        <a:t>Configuration page for your Connector</a:t>
                      </a:r>
                    </a:p>
                  </a:txBody>
                  <a:tcPr/>
                </a:tc>
                <a:tc>
                  <a:txBody>
                    <a:bodyPr/>
                    <a:lstStyle/>
                    <a:p>
                      <a:r>
                        <a:rPr lang="en-US" dirty="0"/>
                        <a:t>Displayed to user during configuration</a:t>
                      </a:r>
                    </a:p>
                  </a:txBody>
                  <a:tcPr/>
                </a:tc>
                <a:extLst>
                  <a:ext uri="{0D108BD9-81ED-4DB2-BD59-A6C34878D82A}">
                    <a16:rowId xmlns:a16="http://schemas.microsoft.com/office/drawing/2014/main" val="1922284469"/>
                  </a:ext>
                </a:extLst>
              </a:tr>
              <a:tr h="370840">
                <a:tc>
                  <a:txBody>
                    <a:bodyPr/>
                    <a:lstStyle/>
                    <a:p>
                      <a:r>
                        <a:rPr lang="en-US" dirty="0"/>
                        <a:t>Do you want to enable actions on your Connector cards</a:t>
                      </a:r>
                    </a:p>
                  </a:txBody>
                  <a:tcPr/>
                </a:tc>
                <a:tc>
                  <a:txBody>
                    <a:bodyPr/>
                    <a:lstStyle/>
                    <a:p>
                      <a:r>
                        <a:rPr lang="en-US" dirty="0"/>
                        <a:t>Used for Actionable cards</a:t>
                      </a:r>
                    </a:p>
                  </a:txBody>
                  <a:tcPr/>
                </a:tc>
                <a:extLst>
                  <a:ext uri="{0D108BD9-81ED-4DB2-BD59-A6C34878D82A}">
                    <a16:rowId xmlns:a16="http://schemas.microsoft.com/office/drawing/2014/main" val="2934312754"/>
                  </a:ext>
                </a:extLst>
              </a:tr>
              <a:tr h="370840">
                <a:tc>
                  <a:txBody>
                    <a:bodyPr/>
                    <a:lstStyle/>
                    <a:p>
                      <a:r>
                        <a:rPr lang="en-US" dirty="0"/>
                        <a:t>Valid domains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Used for Actionable cards</a:t>
                      </a:r>
                    </a:p>
                  </a:txBody>
                  <a:tcPr/>
                </a:tc>
                <a:extLst>
                  <a:ext uri="{0D108BD9-81ED-4DB2-BD59-A6C34878D82A}">
                    <a16:rowId xmlns:a16="http://schemas.microsoft.com/office/drawing/2014/main" val="3723431544"/>
                  </a:ext>
                </a:extLst>
              </a:tr>
            </a:tbl>
          </a:graphicData>
        </a:graphic>
      </p:graphicFrame>
      <p:pic>
        <p:nvPicPr>
          <p:cNvPr id="5" name="Picture 4">
            <a:extLst>
              <a:ext uri="{FF2B5EF4-FFF2-40B4-BE49-F238E27FC236}">
                <a16:creationId xmlns:a16="http://schemas.microsoft.com/office/drawing/2014/main" id="{8B2E898E-57A9-4C21-B47E-6F7841083563}"/>
              </a:ext>
            </a:extLst>
          </p:cNvPr>
          <p:cNvPicPr>
            <a:picLocks noChangeAspect="1"/>
          </p:cNvPicPr>
          <p:nvPr/>
        </p:nvPicPr>
        <p:blipFill>
          <a:blip r:embed="rId3"/>
          <a:stretch>
            <a:fillRect/>
          </a:stretch>
        </p:blipFill>
        <p:spPr>
          <a:xfrm>
            <a:off x="7198646" y="1760120"/>
            <a:ext cx="4772691" cy="2019582"/>
          </a:xfrm>
          <a:prstGeom prst="rect">
            <a:avLst/>
          </a:prstGeom>
        </p:spPr>
      </p:pic>
    </p:spTree>
    <p:extLst>
      <p:ext uri="{BB962C8B-B14F-4D97-AF65-F5344CB8AC3E}">
        <p14:creationId xmlns:p14="http://schemas.microsoft.com/office/powerpoint/2010/main" val="12545917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688840-F39A-4A9B-B8CA-BC518B2AD42D}"/>
              </a:ext>
            </a:extLst>
          </p:cNvPr>
          <p:cNvSpPr>
            <a:spLocks noGrp="1"/>
          </p:cNvSpPr>
          <p:nvPr>
            <p:ph type="title"/>
          </p:nvPr>
        </p:nvSpPr>
        <p:spPr/>
        <p:txBody>
          <a:bodyPr/>
          <a:lstStyle/>
          <a:p>
            <a:r>
              <a:rPr lang="en-US" dirty="0"/>
              <a:t>Connectors Developer Dashboard</a:t>
            </a:r>
          </a:p>
        </p:txBody>
      </p:sp>
      <p:sp>
        <p:nvSpPr>
          <p:cNvPr id="8" name="Text Placeholder 7">
            <a:extLst>
              <a:ext uri="{FF2B5EF4-FFF2-40B4-BE49-F238E27FC236}">
                <a16:creationId xmlns:a16="http://schemas.microsoft.com/office/drawing/2014/main" id="{BE567A16-5BA2-4D84-ADAC-D9E5F7FCC91A}"/>
              </a:ext>
            </a:extLst>
          </p:cNvPr>
          <p:cNvSpPr>
            <a:spLocks noGrp="1"/>
          </p:cNvSpPr>
          <p:nvPr>
            <p:ph type="body" sz="quarter" idx="11"/>
          </p:nvPr>
        </p:nvSpPr>
        <p:spPr>
          <a:xfrm>
            <a:off x="465138" y="2005456"/>
            <a:ext cx="5653087" cy="230832"/>
          </a:xfrm>
        </p:spPr>
        <p:txBody>
          <a:bodyPr/>
          <a:lstStyle/>
          <a:p>
            <a:r>
              <a:rPr lang="en-US" sz="1800" dirty="0"/>
              <a:t>Build/Test section</a:t>
            </a:r>
          </a:p>
        </p:txBody>
      </p:sp>
      <p:sp>
        <p:nvSpPr>
          <p:cNvPr id="11" name="Text Placeholder 19">
            <a:extLst>
              <a:ext uri="{FF2B5EF4-FFF2-40B4-BE49-F238E27FC236}">
                <a16:creationId xmlns:a16="http://schemas.microsoft.com/office/drawing/2014/main" id="{6328A17F-B808-47FC-B760-533AE0EBA046}"/>
              </a:ext>
            </a:extLst>
          </p:cNvPr>
          <p:cNvSpPr txBox="1">
            <a:spLocks/>
          </p:cNvSpPr>
          <p:nvPr/>
        </p:nvSpPr>
        <p:spPr>
          <a:xfrm>
            <a:off x="295017" y="1298455"/>
            <a:ext cx="8988131" cy="461665"/>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mn-lt"/>
              </a:rPr>
              <a:t>Register a Connector</a:t>
            </a:r>
          </a:p>
        </p:txBody>
      </p:sp>
      <p:graphicFrame>
        <p:nvGraphicFramePr>
          <p:cNvPr id="6" name="Table 5">
            <a:extLst>
              <a:ext uri="{FF2B5EF4-FFF2-40B4-BE49-F238E27FC236}">
                <a16:creationId xmlns:a16="http://schemas.microsoft.com/office/drawing/2014/main" id="{707C3459-6A87-46CE-A388-D597F0ACBB1C}"/>
              </a:ext>
            </a:extLst>
          </p:cNvPr>
          <p:cNvGraphicFramePr>
            <a:graphicFrameLocks noGrp="1"/>
          </p:cNvGraphicFramePr>
          <p:nvPr>
            <p:extLst>
              <p:ext uri="{D42A27DB-BD31-4B8C-83A1-F6EECF244321}">
                <p14:modId xmlns:p14="http://schemas.microsoft.com/office/powerpoint/2010/main" val="726017246"/>
              </p:ext>
            </p:extLst>
          </p:nvPr>
        </p:nvGraphicFramePr>
        <p:xfrm>
          <a:off x="465138" y="2430234"/>
          <a:ext cx="5653088" cy="3479800"/>
        </p:xfrm>
        <a:graphic>
          <a:graphicData uri="http://schemas.openxmlformats.org/drawingml/2006/table">
            <a:tbl>
              <a:tblPr firstRow="1" bandRow="1">
                <a:tableStyleId>{5C22544A-7EE6-4342-B048-85BDC9FD1C3A}</a:tableStyleId>
              </a:tblPr>
              <a:tblGrid>
                <a:gridCol w="2040670">
                  <a:extLst>
                    <a:ext uri="{9D8B030D-6E8A-4147-A177-3AD203B41FA5}">
                      <a16:colId xmlns:a16="http://schemas.microsoft.com/office/drawing/2014/main" val="832506596"/>
                    </a:ext>
                  </a:extLst>
                </a:gridCol>
                <a:gridCol w="3612418">
                  <a:extLst>
                    <a:ext uri="{9D8B030D-6E8A-4147-A177-3AD203B41FA5}">
                      <a16:colId xmlns:a16="http://schemas.microsoft.com/office/drawing/2014/main" val="1634346996"/>
                    </a:ext>
                  </a:extLst>
                </a:gridCol>
              </a:tblGrid>
              <a:tr h="370840">
                <a:tc>
                  <a:txBody>
                    <a:bodyPr/>
                    <a:lstStyle/>
                    <a:p>
                      <a:r>
                        <a:rPr lang="en-US" dirty="0"/>
                        <a:t>Field</a:t>
                      </a:r>
                    </a:p>
                  </a:txBody>
                  <a:tcPr/>
                </a:tc>
                <a:tc>
                  <a:txBody>
                    <a:bodyPr/>
                    <a:lstStyle/>
                    <a:p>
                      <a:r>
                        <a:rPr lang="en-US" dirty="0"/>
                        <a:t>Notes</a:t>
                      </a:r>
                    </a:p>
                  </a:txBody>
                  <a:tcPr/>
                </a:tc>
                <a:extLst>
                  <a:ext uri="{0D108BD9-81ED-4DB2-BD59-A6C34878D82A}">
                    <a16:rowId xmlns:a16="http://schemas.microsoft.com/office/drawing/2014/main" val="12400681"/>
                  </a:ext>
                </a:extLst>
              </a:tr>
              <a:tr h="370840">
                <a:tc>
                  <a:txBody>
                    <a:bodyPr/>
                    <a:lstStyle/>
                    <a:p>
                      <a:r>
                        <a:rPr lang="en-US" dirty="0"/>
                        <a:t>Connectors JavaScript </a:t>
                      </a:r>
                      <a:r>
                        <a:rPr lang="en-US" dirty="0" err="1"/>
                        <a:t>libary</a:t>
                      </a:r>
                      <a:endParaRPr lang="en-US" dirty="0"/>
                    </a:p>
                  </a:txBody>
                  <a:tcPr/>
                </a:tc>
                <a:tc>
                  <a:txBody>
                    <a:bodyPr/>
                    <a:lstStyle/>
                    <a:p>
                      <a:r>
                        <a:rPr lang="en-US" dirty="0"/>
                        <a:t>Link to the Microsoft Teams </a:t>
                      </a:r>
                      <a:r>
                        <a:rPr lang="en-US" dirty="0" err="1"/>
                        <a:t>javascript</a:t>
                      </a:r>
                      <a:r>
                        <a:rPr lang="en-US" dirty="0"/>
                        <a:t> SDK</a:t>
                      </a:r>
                    </a:p>
                  </a:txBody>
                  <a:tcPr/>
                </a:tc>
                <a:extLst>
                  <a:ext uri="{0D108BD9-81ED-4DB2-BD59-A6C34878D82A}">
                    <a16:rowId xmlns:a16="http://schemas.microsoft.com/office/drawing/2014/main" val="3572298651"/>
                  </a:ext>
                </a:extLst>
              </a:tr>
              <a:tr h="370840">
                <a:tc>
                  <a:txBody>
                    <a:bodyPr/>
                    <a:lstStyle/>
                    <a:p>
                      <a:r>
                        <a:rPr lang="en-US" dirty="0"/>
                        <a:t>Sideload to Outlook</a:t>
                      </a:r>
                    </a:p>
                  </a:txBody>
                  <a:tcPr/>
                </a:tc>
                <a:tc>
                  <a:txBody>
                    <a:bodyPr/>
                    <a:lstStyle/>
                    <a:p>
                      <a:r>
                        <a:rPr lang="en-US" dirty="0"/>
                        <a:t>Adds the connector to the Connectors list for the user’s Inbox</a:t>
                      </a:r>
                    </a:p>
                  </a:txBody>
                  <a:tcPr/>
                </a:tc>
                <a:extLst>
                  <a:ext uri="{0D108BD9-81ED-4DB2-BD59-A6C34878D82A}">
                    <a16:rowId xmlns:a16="http://schemas.microsoft.com/office/drawing/2014/main" val="2934312754"/>
                  </a:ext>
                </a:extLst>
              </a:tr>
              <a:tr h="370840">
                <a:tc>
                  <a:txBody>
                    <a:bodyPr/>
                    <a:lstStyle/>
                    <a:p>
                      <a:r>
                        <a:rPr lang="en-US" dirty="0"/>
                        <a:t>Download Manifest</a:t>
                      </a:r>
                    </a:p>
                  </a:txBody>
                  <a:tcPr/>
                </a:tc>
                <a:tc>
                  <a:txBody>
                    <a:bodyPr/>
                    <a:lstStyle/>
                    <a:p>
                      <a:r>
                        <a:rPr lang="en-US" dirty="0"/>
                        <a:t>Generates and downloads a </a:t>
                      </a:r>
                      <a:r>
                        <a:rPr lang="en-US" dirty="0" err="1">
                          <a:latin typeface="Consolas" panose="020B0609020204030204" pitchFamily="49" charset="0"/>
                        </a:rPr>
                        <a:t>manifest.json</a:t>
                      </a:r>
                      <a:r>
                        <a:rPr lang="en-US" dirty="0"/>
                        <a:t> file for creating a Teams app</a:t>
                      </a:r>
                    </a:p>
                  </a:txBody>
                  <a:tcPr/>
                </a:tc>
                <a:extLst>
                  <a:ext uri="{0D108BD9-81ED-4DB2-BD59-A6C34878D82A}">
                    <a16:rowId xmlns:a16="http://schemas.microsoft.com/office/drawing/2014/main" val="2515666059"/>
                  </a:ext>
                </a:extLst>
              </a:tr>
              <a:tr h="370840">
                <a:tc>
                  <a:txBody>
                    <a:bodyPr/>
                    <a:lstStyle/>
                    <a:p>
                      <a:r>
                        <a:rPr lang="en-US" dirty="0"/>
                        <a:t>Publish to Store</a:t>
                      </a:r>
                    </a:p>
                  </a:txBody>
                  <a:tcPr/>
                </a:tc>
                <a:tc>
                  <a:txBody>
                    <a:bodyPr/>
                    <a:lstStyle/>
                    <a:p>
                      <a:r>
                        <a:rPr lang="en-US" dirty="0"/>
                        <a:t>Initiates the publish process for publicly-available connectors</a:t>
                      </a:r>
                    </a:p>
                  </a:txBody>
                  <a:tcPr/>
                </a:tc>
                <a:extLst>
                  <a:ext uri="{0D108BD9-81ED-4DB2-BD59-A6C34878D82A}">
                    <a16:rowId xmlns:a16="http://schemas.microsoft.com/office/drawing/2014/main" val="370830287"/>
                  </a:ext>
                </a:extLst>
              </a:tr>
            </a:tbl>
          </a:graphicData>
        </a:graphic>
      </p:graphicFrame>
      <p:pic>
        <p:nvPicPr>
          <p:cNvPr id="4" name="Picture 3">
            <a:extLst>
              <a:ext uri="{FF2B5EF4-FFF2-40B4-BE49-F238E27FC236}">
                <a16:creationId xmlns:a16="http://schemas.microsoft.com/office/drawing/2014/main" id="{DA0C48EB-03A9-4646-A427-18D8A779146D}"/>
              </a:ext>
            </a:extLst>
          </p:cNvPr>
          <p:cNvPicPr>
            <a:picLocks noChangeAspect="1"/>
          </p:cNvPicPr>
          <p:nvPr/>
        </p:nvPicPr>
        <p:blipFill>
          <a:blip r:embed="rId3"/>
          <a:stretch>
            <a:fillRect/>
          </a:stretch>
        </p:blipFill>
        <p:spPr>
          <a:xfrm>
            <a:off x="6635240" y="1298455"/>
            <a:ext cx="5506218" cy="5210902"/>
          </a:xfrm>
          <a:prstGeom prst="rect">
            <a:avLst/>
          </a:prstGeom>
        </p:spPr>
      </p:pic>
    </p:spTree>
    <p:extLst>
      <p:ext uri="{BB962C8B-B14F-4D97-AF65-F5344CB8AC3E}">
        <p14:creationId xmlns:p14="http://schemas.microsoft.com/office/powerpoint/2010/main" val="42269480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688840-F39A-4A9B-B8CA-BC518B2AD42D}"/>
              </a:ext>
            </a:extLst>
          </p:cNvPr>
          <p:cNvSpPr>
            <a:spLocks noGrp="1"/>
          </p:cNvSpPr>
          <p:nvPr>
            <p:ph type="title"/>
          </p:nvPr>
        </p:nvSpPr>
        <p:spPr/>
        <p:txBody>
          <a:bodyPr/>
          <a:lstStyle/>
          <a:p>
            <a:r>
              <a:rPr lang="en-US" dirty="0"/>
              <a:t>Connector submission checklist</a:t>
            </a:r>
          </a:p>
        </p:txBody>
      </p:sp>
      <p:sp>
        <p:nvSpPr>
          <p:cNvPr id="8" name="Text Placeholder 7">
            <a:extLst>
              <a:ext uri="{FF2B5EF4-FFF2-40B4-BE49-F238E27FC236}">
                <a16:creationId xmlns:a16="http://schemas.microsoft.com/office/drawing/2014/main" id="{BE567A16-5BA2-4D84-ADAC-D9E5F7FCC91A}"/>
              </a:ext>
            </a:extLst>
          </p:cNvPr>
          <p:cNvSpPr>
            <a:spLocks noGrp="1"/>
          </p:cNvSpPr>
          <p:nvPr>
            <p:ph type="body" sz="quarter" idx="11"/>
          </p:nvPr>
        </p:nvSpPr>
        <p:spPr>
          <a:xfrm>
            <a:off x="465138" y="2005456"/>
            <a:ext cx="5653087" cy="3347070"/>
          </a:xfrm>
        </p:spPr>
        <p:txBody>
          <a:bodyPr/>
          <a:lstStyle/>
          <a:p>
            <a:r>
              <a:rPr lang="en-US" sz="1800" dirty="0"/>
              <a:t>Developing your connector</a:t>
            </a:r>
          </a:p>
          <a:p>
            <a:r>
              <a:rPr lang="en-US" b="0" dirty="0">
                <a:solidFill>
                  <a:srgbClr val="000A18"/>
                </a:solidFill>
              </a:rPr>
              <a:t>Test connector cards in various clients</a:t>
            </a:r>
          </a:p>
          <a:p>
            <a:r>
              <a:rPr lang="en-US" b="0" dirty="0">
                <a:solidFill>
                  <a:srgbClr val="000A18"/>
                </a:solidFill>
              </a:rPr>
              <a:t>Ensure you use Markdown, not HTML</a:t>
            </a:r>
          </a:p>
          <a:p>
            <a:r>
              <a:rPr lang="en-US" b="0" dirty="0">
                <a:solidFill>
                  <a:srgbClr val="000A18"/>
                </a:solidFill>
              </a:rPr>
              <a:t>Maintain balance between adding value and generating noise</a:t>
            </a:r>
          </a:p>
          <a:p>
            <a:r>
              <a:rPr lang="en-US" b="0" dirty="0">
                <a:solidFill>
                  <a:srgbClr val="000A18"/>
                </a:solidFill>
              </a:rPr>
              <a:t>Identify the right events to send connector cards for</a:t>
            </a:r>
          </a:p>
          <a:p>
            <a:r>
              <a:rPr lang="en-US" b="0" dirty="0">
                <a:solidFill>
                  <a:srgbClr val="000A18"/>
                </a:solidFill>
              </a:rPr>
              <a:t>For reports or summaries</a:t>
            </a:r>
          </a:p>
          <a:p>
            <a:pPr marL="285750" indent="-285750">
              <a:buFont typeface="Arial" panose="020B0604020202020204" pitchFamily="34" charset="0"/>
              <a:buChar char="•"/>
            </a:pPr>
            <a:r>
              <a:rPr lang="en-US" b="0" dirty="0">
                <a:solidFill>
                  <a:srgbClr val="000A18"/>
                </a:solidFill>
              </a:rPr>
              <a:t>Use the digest format</a:t>
            </a:r>
          </a:p>
          <a:p>
            <a:pPr marL="285750" indent="-285750">
              <a:buFont typeface="Arial" panose="020B0604020202020204" pitchFamily="34" charset="0"/>
              <a:buChar char="•"/>
            </a:pPr>
            <a:r>
              <a:rPr lang="en-US" b="0" dirty="0">
                <a:solidFill>
                  <a:srgbClr val="000A18"/>
                </a:solidFill>
              </a:rPr>
              <a:t>Allow user to configure time &amp; frequency</a:t>
            </a:r>
          </a:p>
          <a:p>
            <a:r>
              <a:rPr lang="en-US" b="0" dirty="0">
                <a:solidFill>
                  <a:srgbClr val="000A18"/>
                </a:solidFill>
              </a:rPr>
              <a:t>Actions should have low failure rate and fast response</a:t>
            </a:r>
          </a:p>
          <a:p>
            <a:r>
              <a:rPr lang="en-US" b="0" dirty="0">
                <a:solidFill>
                  <a:srgbClr val="000A18"/>
                </a:solidFill>
              </a:rPr>
              <a:t>Implement HTTP 302 or referrer policy on the callback URL</a:t>
            </a:r>
          </a:p>
        </p:txBody>
      </p:sp>
      <p:sp>
        <p:nvSpPr>
          <p:cNvPr id="9" name="Text Placeholder 8">
            <a:extLst>
              <a:ext uri="{FF2B5EF4-FFF2-40B4-BE49-F238E27FC236}">
                <a16:creationId xmlns:a16="http://schemas.microsoft.com/office/drawing/2014/main" id="{83DA7768-03F2-4833-A13F-CDED7EF639F2}"/>
              </a:ext>
            </a:extLst>
          </p:cNvPr>
          <p:cNvSpPr>
            <a:spLocks noGrp="1"/>
          </p:cNvSpPr>
          <p:nvPr>
            <p:ph type="body" sz="quarter" idx="12"/>
          </p:nvPr>
        </p:nvSpPr>
        <p:spPr>
          <a:xfrm>
            <a:off x="6354763" y="1995296"/>
            <a:ext cx="5653087" cy="3347070"/>
          </a:xfrm>
        </p:spPr>
        <p:txBody>
          <a:bodyPr/>
          <a:lstStyle/>
          <a:p>
            <a:r>
              <a:rPr lang="en-US" sz="1800" dirty="0"/>
              <a:t>Registering your connector</a:t>
            </a:r>
          </a:p>
          <a:p>
            <a:pPr lvl="0"/>
            <a:r>
              <a:rPr lang="en-US" b="0" dirty="0">
                <a:solidFill>
                  <a:srgbClr val="2F2F2F"/>
                </a:solidFill>
              </a:rPr>
              <a:t>Ensure name &amp; logo does not infringe upon trademark or copyright</a:t>
            </a:r>
          </a:p>
          <a:p>
            <a:pPr lvl="0"/>
            <a:r>
              <a:rPr lang="en-US" b="0" dirty="0">
                <a:solidFill>
                  <a:srgbClr val="2F2F2F"/>
                </a:solidFill>
              </a:rPr>
              <a:t>Provide high-quality logo</a:t>
            </a:r>
          </a:p>
          <a:p>
            <a:pPr lvl="0"/>
            <a:r>
              <a:rPr lang="en-US" b="0" dirty="0">
                <a:solidFill>
                  <a:srgbClr val="2F2F2F"/>
                </a:solidFill>
              </a:rPr>
              <a:t>Provide a short description of your application</a:t>
            </a:r>
          </a:p>
          <a:p>
            <a:pPr lvl="0"/>
            <a:r>
              <a:rPr lang="en-US" b="0" dirty="0">
                <a:solidFill>
                  <a:srgbClr val="2F2F2F"/>
                </a:solidFill>
              </a:rPr>
              <a:t>Provide a detailed description of your connector</a:t>
            </a:r>
          </a:p>
          <a:p>
            <a:pPr lvl="0"/>
            <a:r>
              <a:rPr lang="en-US" b="0" dirty="0">
                <a:solidFill>
                  <a:srgbClr val="2F2F2F"/>
                </a:solidFill>
              </a:rPr>
              <a:t>Have clear user-facing documentation</a:t>
            </a:r>
          </a:p>
          <a:p>
            <a:pPr lvl="0"/>
            <a:r>
              <a:rPr lang="en-US" b="0" dirty="0">
                <a:solidFill>
                  <a:srgbClr val="2F2F2F"/>
                </a:solidFill>
              </a:rPr>
              <a:t>When publishing</a:t>
            </a:r>
          </a:p>
          <a:p>
            <a:pPr marL="285750" lvl="0" indent="-285750">
              <a:buFont typeface="Arial" panose="020B0604020202020204" pitchFamily="34" charset="0"/>
              <a:buChar char="•"/>
            </a:pPr>
            <a:r>
              <a:rPr lang="en-US" b="0" dirty="0">
                <a:solidFill>
                  <a:srgbClr val="2F2F2F"/>
                </a:solidFill>
              </a:rPr>
              <a:t>Fill out step-by-step instructions</a:t>
            </a:r>
          </a:p>
          <a:p>
            <a:pPr marL="285750" lvl="0" indent="-285750">
              <a:buFont typeface="Arial" panose="020B0604020202020204" pitchFamily="34" charset="0"/>
              <a:buChar char="•"/>
            </a:pPr>
            <a:r>
              <a:rPr lang="en-US" b="0" dirty="0">
                <a:solidFill>
                  <a:srgbClr val="2F2F2F"/>
                </a:solidFill>
              </a:rPr>
              <a:t>Provide test credentials</a:t>
            </a:r>
          </a:p>
          <a:p>
            <a:endParaRPr lang="en-US" dirty="0"/>
          </a:p>
        </p:txBody>
      </p:sp>
    </p:spTree>
    <p:extLst>
      <p:ext uri="{BB962C8B-B14F-4D97-AF65-F5344CB8AC3E}">
        <p14:creationId xmlns:p14="http://schemas.microsoft.com/office/powerpoint/2010/main" val="5658781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54864" y="1843063"/>
            <a:ext cx="11533187" cy="411162"/>
          </a:xfrm>
        </p:spPr>
        <p:txBody>
          <a:bodyPr/>
          <a:lstStyle/>
          <a:p>
            <a:r>
              <a:rPr lang="en-US" dirty="0"/>
              <a:t>Summary</a:t>
            </a:r>
          </a:p>
        </p:txBody>
      </p:sp>
      <p:pic>
        <p:nvPicPr>
          <p:cNvPr id="9" name="Picture 8" descr="A group of people sitting in front of a window&#10;&#10;Description generated with very high confidence">
            <a:extLst>
              <a:ext uri="{FF2B5EF4-FFF2-40B4-BE49-F238E27FC236}">
                <a16:creationId xmlns:a16="http://schemas.microsoft.com/office/drawing/2014/main" id="{28866A77-3DD1-476F-AC91-45FB99AD787E}"/>
              </a:ext>
            </a:extLst>
          </p:cNvPr>
          <p:cNvPicPr>
            <a:picLocks noChangeAspect="1"/>
          </p:cNvPicPr>
          <p:nvPr/>
        </p:nvPicPr>
        <p:blipFill rotWithShape="1">
          <a:blip r:embed="rId3"/>
          <a:srcRect l="17769" r="19823"/>
          <a:stretch/>
        </p:blipFill>
        <p:spPr>
          <a:xfrm>
            <a:off x="5887092" y="0"/>
            <a:ext cx="6549383" cy="6994525"/>
          </a:xfrm>
          <a:prstGeom prst="rect">
            <a:avLst/>
          </a:prstGeom>
        </p:spPr>
      </p:pic>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8" y="2621905"/>
            <a:ext cx="5653087" cy="230832"/>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spTree>
    <p:extLst>
      <p:ext uri="{BB962C8B-B14F-4D97-AF65-F5344CB8AC3E}">
        <p14:creationId xmlns:p14="http://schemas.microsoft.com/office/powerpoint/2010/main" val="36516727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AF57B9-153D-4F20-AFE4-538E3E162F8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42501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269796"/>
      </p:ext>
    </p:extLst>
  </p:cSld>
  <p:clrMapOvr>
    <a:masterClrMapping/>
  </p:clrMapOvr>
  <p:transition>
    <p:fade/>
  </p:transition>
</p:sld>
</file>

<file path=ppt/theme/theme1.xml><?xml version="1.0" encoding="utf-8"?>
<a:theme xmlns:a="http://schemas.openxmlformats.org/drawingml/2006/main" name="2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7550fb09-e1e4-49f9-8257-ac8f082c86d0"/>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schemas.microsoft.com/sharepoint/v3/fields"/>
    <ds:schemaRef ds:uri="http://purl.org/dc/terms/"/>
    <ds:schemaRef ds:uri="0f32b589-041a-4b5d-9ecb-546b576e7a4a"/>
    <ds:schemaRef ds:uri="http://www.w3.org/XML/1998/namespace"/>
    <ds:schemaRef ds:uri="http://purl.org/dc/dcmitype/"/>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01 - Card Design Incoming Webhook</Template>
  <TotalTime>105</TotalTime>
  <Words>763</Words>
  <Application>Microsoft Office PowerPoint</Application>
  <PresentationFormat>Custom</PresentationFormat>
  <Paragraphs>104</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Consolas</vt:lpstr>
      <vt:lpstr>Segoe UI</vt:lpstr>
      <vt:lpstr>Segoe UI Light</vt:lpstr>
      <vt:lpstr>Segoe UI Semibold</vt:lpstr>
      <vt:lpstr>Wingdings</vt:lpstr>
      <vt:lpstr>2_Office 365 PPT Template - 2017</vt:lpstr>
      <vt:lpstr>Build a basic Connector</vt:lpstr>
      <vt:lpstr>PowerPoint Presentation</vt:lpstr>
      <vt:lpstr>Connectors Developer Dashboard</vt:lpstr>
      <vt:lpstr>Connectors Developer Dashboard</vt:lpstr>
      <vt:lpstr>Connectors Developer Dashboard</vt:lpstr>
      <vt:lpstr>Connector submission checklist</vt:lpstr>
      <vt:lpstr>Summary</vt:lpstr>
      <vt:lpstr>Thank you</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a basic Connector</dc:title>
  <dc:subject>&lt;Speech title here&gt;</dc:subject>
  <dc:creator>Paul Schaeflein</dc:creator>
  <cp:keywords/>
  <dc:description>Template: Angela Powell; ZUM Communications
Formatting: 
Audience Type:</dc:description>
  <cp:lastModifiedBy>Tenant Administrator</cp:lastModifiedBy>
  <cp:revision>8</cp:revision>
  <dcterms:created xsi:type="dcterms:W3CDTF">2017-11-08T00:53:15Z</dcterms:created>
  <dcterms:modified xsi:type="dcterms:W3CDTF">2018-12-12T17:19:01Z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2017-10-06T07:26:31.3884153-07:00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